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Montserrat" charset="0"/>
      <p:regular r:id="rId15"/>
      <p:bold r:id="rId16"/>
      <p:italic r:id="rId17"/>
      <p:boldItalic r:id="rId18"/>
    </p:embeddedFont>
    <p:embeddedFont>
      <p:font typeface="Lato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82" autoAdjust="0"/>
  </p:normalViewPr>
  <p:slideViewPr>
    <p:cSldViewPr snapToGrid="0">
      <p:cViewPr varScale="1">
        <p:scale>
          <a:sx n="80" d="100"/>
          <a:sy n="80" d="100"/>
        </p:scale>
        <p:origin x="-108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8af4e6a5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8af4e6a55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8af4e6a55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8af4e6a55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자율주행시 도로에 보이는 것들이 매우 다양함</a:t>
            </a:r>
            <a:r>
              <a:rPr lang="en-US" altLang="ko-KR" dirty="0"/>
              <a:t>. </a:t>
            </a:r>
            <a:r>
              <a:rPr lang="ko-KR" altLang="en-US" dirty="0"/>
              <a:t>차량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표지판</a:t>
            </a:r>
            <a:r>
              <a:rPr lang="en-US" altLang="ko-KR" dirty="0"/>
              <a:t>, </a:t>
            </a:r>
            <a:r>
              <a:rPr lang="ko-KR" altLang="en-US" dirty="0"/>
              <a:t>건물 등이 포함된 위 사진에서 도로 표지판을 보고 시속 제한을 구분하는 것은 딥러닝 기법 중 </a:t>
            </a:r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/>
              <a:t>Classification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융합되어야 하는 기술임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영상 </a:t>
            </a:r>
            <a:r>
              <a:rPr lang="en-US" altLang="ko-KR" dirty="0"/>
              <a:t>+ object detection + classification</a:t>
            </a:r>
            <a:r>
              <a:rPr lang="ko-KR" altLang="en-US" dirty="0"/>
              <a:t> 을 통해 속도 제한 </a:t>
            </a:r>
            <a:r>
              <a:rPr lang="en-US" altLang="ko-KR" dirty="0"/>
              <a:t>30km/h </a:t>
            </a:r>
            <a:r>
              <a:rPr lang="ko-KR" altLang="en-US" dirty="0"/>
              <a:t>등을 인식 및 구분하는 기술을 개발하는 것이 목적</a:t>
            </a:r>
            <a:r>
              <a:rPr lang="en-US" altLang="ko-KR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1871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국가별 어린이 보호구역 표지판은 기본적으로 사람 두 명이 보이는 모습으로 비슷하지만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입장에서 보면 모두 상이하며 다른 표지판임</a:t>
            </a:r>
            <a:r>
              <a:rPr lang="en-US" altLang="ko-KR" dirty="0"/>
              <a:t>. (</a:t>
            </a:r>
            <a:r>
              <a:rPr lang="ko-KR" altLang="en-US" dirty="0"/>
              <a:t>각각에 대한 학습이 되지 않으면 구분이 불가능함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53086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8af4e6a55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8af4e6a55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8ad6f3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8ad6f37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8ad6f37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8ad6f37d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ad6f37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ad6f37d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+mj-ea"/>
                <a:ea typeface="+mj-ea"/>
              </a:rPr>
              <a:t>교통 표지판 인식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5</a:t>
            </a:r>
            <a:r>
              <a:rPr lang="ko" dirty="0" smtClean="0"/>
              <a:t>조</a:t>
            </a:r>
            <a:r>
              <a:rPr lang="en-US" altLang="ko" dirty="0" smtClean="0"/>
              <a:t>  </a:t>
            </a:r>
            <a:r>
              <a:rPr lang="ko-KR" altLang="en-US" dirty="0" smtClean="0"/>
              <a:t>강태훈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박현목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서승훈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장준명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+mj-ea"/>
                <a:ea typeface="+mj-ea"/>
              </a:rPr>
              <a:t>감사합니다</a:t>
            </a:r>
            <a:r>
              <a:rPr lang="en-US" altLang="ko-KR" b="1" dirty="0" smtClean="0">
                <a:latin typeface="+mj-ea"/>
                <a:ea typeface="+mj-ea"/>
              </a:rPr>
              <a:t>!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5</a:t>
            </a:r>
            <a:r>
              <a:rPr lang="ko" dirty="0" smtClean="0"/>
              <a:t>조</a:t>
            </a:r>
            <a:r>
              <a:rPr lang="en-US" altLang="ko" dirty="0" smtClean="0"/>
              <a:t>  </a:t>
            </a:r>
            <a:r>
              <a:rPr lang="ko-KR" altLang="en-US" dirty="0" smtClean="0"/>
              <a:t>강태훈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박현목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서승훈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장준명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사용할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모델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데이터셋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소개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26714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국내 교통표지판 인식 기술 구현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교통 표지판 인식 기술은 자율주행 기술에서 핵심적인 기술임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28" name="Picture 4" descr="고객센터 &gt; 공지사항 &gt; 부산 주요도로 11월11일부터 '5030'… '속도보다 안전' (부산일보)">
            <a:extLst>
              <a:ext uri="{FF2B5EF4-FFF2-40B4-BE49-F238E27FC236}">
                <a16:creationId xmlns="" xmlns:a16="http://schemas.microsoft.com/office/drawing/2014/main" id="{E56A01B9-AE5D-449C-8BD1-A56CFD80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0" y="2281907"/>
            <a:ext cx="4036854" cy="24678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004D91-0345-48CB-B58A-DB85F79E1173}"/>
              </a:ext>
            </a:extLst>
          </p:cNvPr>
          <p:cNvSpPr/>
          <p:nvPr/>
        </p:nvSpPr>
        <p:spPr>
          <a:xfrm>
            <a:off x="3490076" y="2355111"/>
            <a:ext cx="362967" cy="35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84C7CDE6-1DCB-4291-AEF0-3B603A1F981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853043" y="2532077"/>
            <a:ext cx="20812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고객센터 &gt; 공지사항 &gt; 부산 주요도로 11월11일부터 '5030'… '속도보다 안전' (부산일보)">
            <a:extLst>
              <a:ext uri="{FF2B5EF4-FFF2-40B4-BE49-F238E27FC236}">
                <a16:creationId xmlns="" xmlns:a16="http://schemas.microsoft.com/office/drawing/2014/main" id="{A6EC2220-6813-44DC-A77C-1F9F0042C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235" t="2824" r="36800" b="83227"/>
          <a:stretch/>
        </p:blipFill>
        <p:spPr bwMode="auto">
          <a:xfrm>
            <a:off x="5934269" y="2284079"/>
            <a:ext cx="1333210" cy="12681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7;p15">
            <a:extLst>
              <a:ext uri="{FF2B5EF4-FFF2-40B4-BE49-F238E27FC236}">
                <a16:creationId xmlns="" xmlns:a16="http://schemas.microsoft.com/office/drawing/2014/main" id="{8313CAF4-6341-4331-A66A-E73738D86420}"/>
              </a:ext>
            </a:extLst>
          </p:cNvPr>
          <p:cNvSpPr txBox="1">
            <a:spLocks/>
          </p:cNvSpPr>
          <p:nvPr/>
        </p:nvSpPr>
        <p:spPr>
          <a:xfrm>
            <a:off x="5774865" y="3620293"/>
            <a:ext cx="1652017" cy="39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ko-KR" altLang="en-US" dirty="0">
                <a:latin typeface="+mj-ea"/>
                <a:ea typeface="+mj-ea"/>
              </a:rPr>
              <a:t>속도 제한 </a:t>
            </a:r>
            <a:r>
              <a:rPr lang="en-US" altLang="ko-KR" dirty="0">
                <a:latin typeface="+mj-ea"/>
                <a:ea typeface="+mj-ea"/>
              </a:rPr>
              <a:t>50 km/h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2AF2623-7435-4789-AAA1-22AAC2134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국내 교통표지판 인식 기술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최신 딥러닝 기술을 사용하여 국내 교통 표지판을 </a:t>
            </a:r>
            <a:r>
              <a:rPr lang="ko-KR" altLang="en-US" u="sng" dirty="0">
                <a:latin typeface="+mj-ea"/>
                <a:ea typeface="+mj-ea"/>
              </a:rPr>
              <a:t>인식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ko-KR" altLang="en-US" u="sng" dirty="0">
                <a:latin typeface="+mj-ea"/>
                <a:ea typeface="+mj-ea"/>
              </a:rPr>
              <a:t>구분</a:t>
            </a:r>
            <a:r>
              <a:rPr lang="ko-KR" altLang="en-US" dirty="0">
                <a:latin typeface="+mj-ea"/>
                <a:ea typeface="+mj-ea"/>
              </a:rPr>
              <a:t>하고자 함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 smtClean="0">
                <a:latin typeface="+mj-ea"/>
                <a:ea typeface="+mj-ea"/>
              </a:rPr>
              <a:t>표지판을 </a:t>
            </a:r>
            <a:r>
              <a:rPr lang="ko-KR" altLang="en-US" dirty="0">
                <a:latin typeface="+mj-ea"/>
                <a:ea typeface="+mj-ea"/>
              </a:rPr>
              <a:t>인식하는 </a:t>
            </a:r>
            <a:r>
              <a:rPr lang="en-US" altLang="ko-KR" dirty="0">
                <a:latin typeface="+mj-ea"/>
                <a:ea typeface="+mj-ea"/>
              </a:rPr>
              <a:t>Object detection </a:t>
            </a:r>
            <a:r>
              <a:rPr lang="ko-KR" altLang="en-US" dirty="0">
                <a:latin typeface="+mj-ea"/>
                <a:ea typeface="+mj-ea"/>
              </a:rPr>
              <a:t>기술과 표지판을 구분하는 </a:t>
            </a:r>
            <a:r>
              <a:rPr lang="en-US" altLang="ko-KR" dirty="0">
                <a:latin typeface="+mj-ea"/>
                <a:ea typeface="+mj-ea"/>
              </a:rPr>
              <a:t>Classification </a:t>
            </a:r>
            <a:r>
              <a:rPr lang="ko-KR" altLang="en-US" dirty="0">
                <a:latin typeface="+mj-ea"/>
                <a:ea typeface="+mj-ea"/>
              </a:rPr>
              <a:t>기술을 융합하여 실제 국내 도로에서 보이는 교통 표지판을 인식하고 구분하는 기술 개발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Google Shape;146;p15">
            <a:extLst>
              <a:ext uri="{FF2B5EF4-FFF2-40B4-BE49-F238E27FC236}">
                <a16:creationId xmlns="" xmlns:a16="http://schemas.microsoft.com/office/drawing/2014/main" id="{52F9E73E-3EF4-444D-B422-9F0683400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소개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074" name="Picture 2" descr="아산시, 교통사고 사망자 4년 연속 감소 '선제 대응 통했다'">
            <a:extLst>
              <a:ext uri="{FF2B5EF4-FFF2-40B4-BE49-F238E27FC236}">
                <a16:creationId xmlns="" xmlns:a16="http://schemas.microsoft.com/office/drawing/2014/main" id="{9AF36CCC-47D9-4CC7-87B7-D2D59988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62" y="3188575"/>
            <a:ext cx="2383220" cy="17874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7474264-BE5D-4549-8A4F-F1E084278AF8}"/>
              </a:ext>
            </a:extLst>
          </p:cNvPr>
          <p:cNvSpPr/>
          <p:nvPr/>
        </p:nvSpPr>
        <p:spPr>
          <a:xfrm>
            <a:off x="2420006" y="3673364"/>
            <a:ext cx="189187" cy="197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904BB6-1D98-422D-8346-2CE0A2023FFE}"/>
              </a:ext>
            </a:extLst>
          </p:cNvPr>
          <p:cNvSpPr/>
          <p:nvPr/>
        </p:nvSpPr>
        <p:spPr>
          <a:xfrm>
            <a:off x="2230819" y="4382813"/>
            <a:ext cx="141891" cy="149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47;p15">
            <a:extLst>
              <a:ext uri="{FF2B5EF4-FFF2-40B4-BE49-F238E27FC236}">
                <a16:creationId xmlns="" xmlns:a16="http://schemas.microsoft.com/office/drawing/2014/main" id="{89925FFA-2E2E-4B8C-8D4A-6DB552D9C773}"/>
              </a:ext>
            </a:extLst>
          </p:cNvPr>
          <p:cNvSpPr txBox="1">
            <a:spLocks/>
          </p:cNvSpPr>
          <p:nvPr/>
        </p:nvSpPr>
        <p:spPr>
          <a:xfrm>
            <a:off x="7428931" y="3710107"/>
            <a:ext cx="1004985" cy="8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Font typeface="Lato"/>
              <a:buNone/>
            </a:pPr>
            <a:r>
              <a:rPr lang="ko-KR" altLang="en-US" dirty="0">
                <a:latin typeface="+mj-ea"/>
                <a:ea typeface="+mj-ea"/>
              </a:rPr>
              <a:t>속도 제한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30 km/h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4909AA8E-4613-4788-B275-9F1A63ECC448}"/>
              </a:ext>
            </a:extLst>
          </p:cNvPr>
          <p:cNvSpPr/>
          <p:nvPr/>
        </p:nvSpPr>
        <p:spPr>
          <a:xfrm>
            <a:off x="3515182" y="3620853"/>
            <a:ext cx="4012852" cy="940892"/>
          </a:xfrm>
          <a:prstGeom prst="rightArrow">
            <a:avLst>
              <a:gd name="adj1" fmla="val 50000"/>
              <a:gd name="adj2" fmla="val 49162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Google Shape;147;p15">
            <a:extLst>
              <a:ext uri="{FF2B5EF4-FFF2-40B4-BE49-F238E27FC236}">
                <a16:creationId xmlns="" xmlns:a16="http://schemas.microsoft.com/office/drawing/2014/main" id="{17EF05AB-750A-446E-B9AD-9B78F47A0931}"/>
              </a:ext>
            </a:extLst>
          </p:cNvPr>
          <p:cNvSpPr txBox="1">
            <a:spLocks/>
          </p:cNvSpPr>
          <p:nvPr/>
        </p:nvSpPr>
        <p:spPr>
          <a:xfrm>
            <a:off x="4733989" y="3634248"/>
            <a:ext cx="1106740" cy="91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altLang="ko-KR" dirty="0">
                <a:latin typeface="+mj-ea"/>
                <a:ea typeface="+mj-ea"/>
              </a:rPr>
              <a:t>Object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Detection</a:t>
            </a:r>
          </a:p>
        </p:txBody>
      </p:sp>
      <p:sp>
        <p:nvSpPr>
          <p:cNvPr id="30" name="Google Shape;147;p15">
            <a:extLst>
              <a:ext uri="{FF2B5EF4-FFF2-40B4-BE49-F238E27FC236}">
                <a16:creationId xmlns="" xmlns:a16="http://schemas.microsoft.com/office/drawing/2014/main" id="{3A58E413-DEB3-4F5D-B0C4-0A8B515DBA5D}"/>
              </a:ext>
            </a:extLst>
          </p:cNvPr>
          <p:cNvSpPr txBox="1">
            <a:spLocks/>
          </p:cNvSpPr>
          <p:nvPr/>
        </p:nvSpPr>
        <p:spPr>
          <a:xfrm>
            <a:off x="5818788" y="3687360"/>
            <a:ext cx="1181103" cy="91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altLang="ko-KR" dirty="0">
                <a:latin typeface="+mj-ea"/>
                <a:ea typeface="+mj-ea"/>
              </a:rPr>
              <a:t>Classification</a:t>
            </a:r>
          </a:p>
        </p:txBody>
      </p:sp>
      <p:sp>
        <p:nvSpPr>
          <p:cNvPr id="37" name="Google Shape;147;p15">
            <a:extLst>
              <a:ext uri="{FF2B5EF4-FFF2-40B4-BE49-F238E27FC236}">
                <a16:creationId xmlns="" xmlns:a16="http://schemas.microsoft.com/office/drawing/2014/main" id="{C733A422-2578-4828-8122-01CD7518C036}"/>
              </a:ext>
            </a:extLst>
          </p:cNvPr>
          <p:cNvSpPr txBox="1">
            <a:spLocks/>
          </p:cNvSpPr>
          <p:nvPr/>
        </p:nvSpPr>
        <p:spPr>
          <a:xfrm>
            <a:off x="3493506" y="3647644"/>
            <a:ext cx="1262423" cy="91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ko-KR" altLang="en-US" dirty="0">
                <a:latin typeface="+mj-ea"/>
                <a:ea typeface="+mj-ea"/>
              </a:rPr>
              <a:t>국내 교통 표지판 영상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89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2AF2623-7435-4789-AAA1-22AAC2134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국내 교통표지판 인식 기술의 특징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교통 표지판은 국가별로 상이하므로 해외 개발 기술의 국내 적용에는 한계가 있음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실제 국내 차량 운전시 사람이 인식하는 국내의 표지판을 데이터로 사용하며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구분 목표 표지판 역시 실제 사람이 주요시하는 표지들로 함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실제 국내 차량 운전 중 사람이 인식하는 주요 표지에는 </a:t>
            </a:r>
            <a:r>
              <a:rPr lang="ko-KR" altLang="en-US" u="sng" dirty="0">
                <a:latin typeface="+mj-ea"/>
                <a:ea typeface="+mj-ea"/>
              </a:rPr>
              <a:t>속도 제한 표지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u="sng" dirty="0">
                <a:latin typeface="+mj-ea"/>
                <a:ea typeface="+mj-ea"/>
              </a:rPr>
              <a:t>과속 카메라 단속 표지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u="sng" dirty="0">
                <a:latin typeface="+mj-ea"/>
                <a:ea typeface="+mj-ea"/>
              </a:rPr>
              <a:t>어린이 보호 표지</a:t>
            </a:r>
            <a:r>
              <a:rPr lang="ko-KR" altLang="en-US" dirty="0">
                <a:latin typeface="+mj-ea"/>
                <a:ea typeface="+mj-ea"/>
              </a:rPr>
              <a:t> 등이 있음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Google Shape;146;p15">
            <a:extLst>
              <a:ext uri="{FF2B5EF4-FFF2-40B4-BE49-F238E27FC236}">
                <a16:creationId xmlns="" xmlns:a16="http://schemas.microsoft.com/office/drawing/2014/main" id="{52F9E73E-3EF4-444D-B422-9F0683400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프로젝트 </a:t>
            </a:r>
            <a:r>
              <a:rPr lang="ko-KR" altLang="en-US" dirty="0" smtClean="0">
                <a:latin typeface="+mj-ea"/>
                <a:ea typeface="+mj-ea"/>
              </a:rPr>
              <a:t>소개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050" name="Picture 2" descr="아슬아슬 스쿨존] 과속 범칙금 최고 60만원…미국·캐나다 등 &quot;어린이 안전이 최우선&quot; - 아주경제">
            <a:extLst>
              <a:ext uri="{FF2B5EF4-FFF2-40B4-BE49-F238E27FC236}">
                <a16:creationId xmlns="" xmlns:a16="http://schemas.microsoft.com/office/drawing/2014/main" id="{7B4085FC-B8F5-4804-8F07-C3E0E93EC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91" t="-69" r="35542" b="64690"/>
          <a:stretch/>
        </p:blipFill>
        <p:spPr bwMode="auto">
          <a:xfrm>
            <a:off x="3294994" y="3632278"/>
            <a:ext cx="906517" cy="842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966156-EBBA-439C-A255-5C1EBDE0D0B7}"/>
              </a:ext>
            </a:extLst>
          </p:cNvPr>
          <p:cNvSpPr txBox="1"/>
          <p:nvPr/>
        </p:nvSpPr>
        <p:spPr>
          <a:xfrm>
            <a:off x="3411263" y="4584212"/>
            <a:ext cx="673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미국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36EF413-F900-41D0-B439-86B68B49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9" y="3632278"/>
            <a:ext cx="906517" cy="842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111BA91-5AAB-4240-BD97-CAB93BB9BEE6}"/>
              </a:ext>
            </a:extLst>
          </p:cNvPr>
          <p:cNvSpPr txBox="1"/>
          <p:nvPr/>
        </p:nvSpPr>
        <p:spPr>
          <a:xfrm>
            <a:off x="4583038" y="4595861"/>
            <a:ext cx="90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프랑스</a:t>
            </a:r>
          </a:p>
        </p:txBody>
      </p:sp>
      <p:pic>
        <p:nvPicPr>
          <p:cNvPr id="2052" name="Picture 4" descr="일본의 교통표지 - 위키백과, 우리 모두의 백과사전">
            <a:extLst>
              <a:ext uri="{FF2B5EF4-FFF2-40B4-BE49-F238E27FC236}">
                <a16:creationId xmlns="" xmlns:a16="http://schemas.microsoft.com/office/drawing/2014/main" id="{1DADDDE5-630C-4407-BE1E-0D41BA026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0630" b="13840"/>
          <a:stretch/>
        </p:blipFill>
        <p:spPr bwMode="auto">
          <a:xfrm>
            <a:off x="5871084" y="3632345"/>
            <a:ext cx="843563" cy="84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5B3E89-262E-430D-9203-24CD4CD066EB}"/>
              </a:ext>
            </a:extLst>
          </p:cNvPr>
          <p:cNvSpPr txBox="1"/>
          <p:nvPr/>
        </p:nvSpPr>
        <p:spPr>
          <a:xfrm>
            <a:off x="5839606" y="4595861"/>
            <a:ext cx="90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일본</a:t>
            </a:r>
          </a:p>
        </p:txBody>
      </p:sp>
      <p:pic>
        <p:nvPicPr>
          <p:cNvPr id="2054" name="Picture 6" descr="2020년 3월 25일 첫 시행된 '민식이법'. 어떤 경우 '가중처벌' 될까요? &lt; 종합 &lt; 기사본문 - 스마트라이프">
            <a:extLst>
              <a:ext uri="{FF2B5EF4-FFF2-40B4-BE49-F238E27FC236}">
                <a16:creationId xmlns="" xmlns:a16="http://schemas.microsoft.com/office/drawing/2014/main" id="{F48197EC-9D2C-447F-A5BB-C313BACB2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54" t="54403" r="72815" b="6941"/>
          <a:stretch/>
        </p:blipFill>
        <p:spPr bwMode="auto">
          <a:xfrm>
            <a:off x="1997898" y="3631183"/>
            <a:ext cx="843562" cy="843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8F46814-E316-46D3-8DE0-34C6FFB63F7F}"/>
              </a:ext>
            </a:extLst>
          </p:cNvPr>
          <p:cNvSpPr txBox="1"/>
          <p:nvPr/>
        </p:nvSpPr>
        <p:spPr>
          <a:xfrm>
            <a:off x="1867558" y="4584211"/>
            <a:ext cx="110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대한민국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055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5439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YOLOv5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(You Only Look Once)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	object detection에서 가장 널리 쓰이는 모델  </a:t>
            </a:r>
            <a:endParaRPr/>
          </a:p>
        </p:txBody>
      </p:sp>
      <p:pic>
        <p:nvPicPr>
          <p:cNvPr id="1026" name="Picture 2" descr="C:\Users\user\Desktop\ㅛㅐㅣㅐㄴㄹ.JPG"/>
          <p:cNvPicPr>
            <a:picLocks noChangeAspect="1" noChangeArrowheads="1"/>
          </p:cNvPicPr>
          <p:nvPr/>
        </p:nvPicPr>
        <p:blipFill>
          <a:blip r:embed="rId3"/>
          <a:srcRect t="17508"/>
          <a:stretch>
            <a:fillRect/>
          </a:stretch>
        </p:blipFill>
        <p:spPr bwMode="auto">
          <a:xfrm>
            <a:off x="951202" y="2624447"/>
            <a:ext cx="7359716" cy="18945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방법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✓ OIDv4 ToolKit 활용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     (url : github. EcsVM /OIDv4 ToolKit)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✓ Open Images Dataset V6 페이지에서 사진을 다운로드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     (url : https://storage.googleapis.com/openimages/web/index.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63" y="3296375"/>
            <a:ext cx="3490476" cy="17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구성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✓  Total 7 Class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주의표지판, 어린이보호구역, 카메라 단속, 속도 표지판(30/50/70)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✓  Class별로 데이터를 나누어 학습 진행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 </a:t>
            </a:r>
            <a:endParaRPr sz="1700"/>
          </a:p>
        </p:txBody>
      </p:sp>
      <p:grpSp>
        <p:nvGrpSpPr>
          <p:cNvPr id="2" name="Google Shape;167;p18"/>
          <p:cNvGrpSpPr/>
          <p:nvPr/>
        </p:nvGrpSpPr>
        <p:grpSpPr>
          <a:xfrm>
            <a:off x="1935537" y="3296002"/>
            <a:ext cx="5762827" cy="1341172"/>
            <a:chOff x="1543349" y="2647227"/>
            <a:chExt cx="5762827" cy="1341172"/>
          </a:xfrm>
        </p:grpSpPr>
        <p:pic>
          <p:nvPicPr>
            <p:cNvPr id="168" name="Google Shape;16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3349" y="2649524"/>
              <a:ext cx="1387251" cy="13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4450" y="2649528"/>
              <a:ext cx="1174675" cy="117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2977" y="2647227"/>
              <a:ext cx="1174675" cy="117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31500" y="2647236"/>
              <a:ext cx="1174676" cy="11746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데이터 구성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✓  각 Class 별 약 100장의 image를 수집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✓  Train : Validaton : Test = 7 : 2 : 1 비율로 학습 진행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 </a:t>
            </a:r>
            <a:endParaRPr sz="1700"/>
          </a:p>
        </p:txBody>
      </p:sp>
      <p:grpSp>
        <p:nvGrpSpPr>
          <p:cNvPr id="2" name="Google Shape;178;p19"/>
          <p:cNvGrpSpPr/>
          <p:nvPr/>
        </p:nvGrpSpPr>
        <p:grpSpPr>
          <a:xfrm>
            <a:off x="1919375" y="3202450"/>
            <a:ext cx="5305350" cy="406300"/>
            <a:chOff x="984875" y="6710525"/>
            <a:chExt cx="5305350" cy="406300"/>
          </a:xfrm>
        </p:grpSpPr>
        <p:sp>
          <p:nvSpPr>
            <p:cNvPr id="179" name="Google Shape;179;p19"/>
            <p:cNvSpPr/>
            <p:nvPr/>
          </p:nvSpPr>
          <p:spPr>
            <a:xfrm>
              <a:off x="984875" y="6714225"/>
              <a:ext cx="5305200" cy="40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4510025" y="6710525"/>
              <a:ext cx="1780200" cy="4026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609400" y="6710531"/>
              <a:ext cx="680700" cy="4026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9"/>
          <p:cNvSpPr/>
          <p:nvPr/>
        </p:nvSpPr>
        <p:spPr>
          <a:xfrm>
            <a:off x="2142225" y="3680600"/>
            <a:ext cx="3249900" cy="231600"/>
          </a:xfrm>
          <a:prstGeom prst="bracketPair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Train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536125" y="3680600"/>
            <a:ext cx="909600" cy="231600"/>
          </a:xfrm>
          <a:prstGeom prst="bracketPair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Valid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6589700" y="3680600"/>
            <a:ext cx="595500" cy="231600"/>
          </a:xfrm>
          <a:prstGeom prst="bracketPair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Test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311</Words>
  <Application>Microsoft Office PowerPoint</Application>
  <PresentationFormat>화면 슬라이드 쇼(16:9)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굴림</vt:lpstr>
      <vt:lpstr>Arial</vt:lpstr>
      <vt:lpstr>맑은 고딕</vt:lpstr>
      <vt:lpstr>Montserrat</vt:lpstr>
      <vt:lpstr>Lato</vt:lpstr>
      <vt:lpstr>Focus</vt:lpstr>
      <vt:lpstr>교통 표지판 인식</vt:lpstr>
      <vt:lpstr>CONTENTS</vt:lpstr>
      <vt:lpstr>프로젝트 소개</vt:lpstr>
      <vt:lpstr>프로젝트 소개</vt:lpstr>
      <vt:lpstr>프로젝트 소개</vt:lpstr>
      <vt:lpstr>YOLOv5</vt:lpstr>
      <vt:lpstr>데이터 수집 방법</vt:lpstr>
      <vt:lpstr>데이터 구성</vt:lpstr>
      <vt:lpstr>학습 데이터 구성</vt:lpstr>
      <vt:lpstr>감사합니다!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17</cp:revision>
  <dcterms:modified xsi:type="dcterms:W3CDTF">2021-05-11T14:34:14Z</dcterms:modified>
</cp:coreProperties>
</file>